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PT Sans Narrow"/>
      <p:regular r:id="rId36"/>
      <p:bold r:id="rId37"/>
    </p:embeddedFont>
    <p:embeddedFont>
      <p:font typeface="Open Sans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italic.fntdata"/><Relationship Id="rId20" Type="http://schemas.openxmlformats.org/officeDocument/2006/relationships/slide" Target="slides/slide15.xml"/><Relationship Id="rId41" Type="http://schemas.openxmlformats.org/officeDocument/2006/relationships/font" Target="fonts/OpenSans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PTSansNarrow-bold.fntdata"/><Relationship Id="rId14" Type="http://schemas.openxmlformats.org/officeDocument/2006/relationships/slide" Target="slides/slide9.xml"/><Relationship Id="rId36" Type="http://schemas.openxmlformats.org/officeDocument/2006/relationships/font" Target="fonts/PTSansNarrow-regular.fntdata"/><Relationship Id="rId17" Type="http://schemas.openxmlformats.org/officeDocument/2006/relationships/slide" Target="slides/slide12.xml"/><Relationship Id="rId39" Type="http://schemas.openxmlformats.org/officeDocument/2006/relationships/font" Target="fonts/OpenSans-bold.fntdata"/><Relationship Id="rId16" Type="http://schemas.openxmlformats.org/officeDocument/2006/relationships/slide" Target="slides/slide11.xml"/><Relationship Id="rId38" Type="http://schemas.openxmlformats.org/officeDocument/2006/relationships/font" Target="fonts/OpenSans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b975aed3c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b975aed3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b975aed3c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b975aed3c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b975aed3c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b975aed3c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b975aed3c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b975aed3c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bfa4b925f1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bfa4b925f1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bfa4b925f1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bfa4b925f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046498f0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046498f0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bb975aed3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bb975aed3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b975aed3c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bb975aed3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b975aed3c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b975aed3c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b975aed3c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b975aed3c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c046498f0c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c046498f0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bf7c6d7cb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bf7c6d7cb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c046498f0c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c046498f0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f7c6d7cb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f7c6d7cb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bf7c6d7cb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bf7c6d7cb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bb975aed3c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bb975aed3c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bb975aed3c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bb975aed3c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bb975aed3c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bb975aed3c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c0cbb84fa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c0cbb84fa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c0cbb84fa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c0cbb84fa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0cbb84fa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0cbb84fa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c0cbb84fa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c0cbb84fa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046498f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046498f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046498f0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046498f0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bb975aed3c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bb975aed3c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bb975aed3c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bb975aed3c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b975aed3c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bb975aed3c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b975aed3c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bb975aed3c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pytorch.org/docs/stable/" TargetMode="External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reurl.cc/ra63jE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200"/>
              <a:t>Machine Learning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Google Colab Tutorial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000000"/>
                </a:solidFill>
              </a:rPr>
              <a:t>TA : </a:t>
            </a:r>
            <a:r>
              <a:rPr lang="zh-TW" sz="1800">
                <a:solidFill>
                  <a:srgbClr val="000000"/>
                </a:solidFill>
              </a:rPr>
              <a:t>許湛然（</a:t>
            </a:r>
            <a:r>
              <a:rPr lang="zh-TW" sz="1800">
                <a:solidFill>
                  <a:srgbClr val="000000"/>
                </a:solidFill>
              </a:rPr>
              <a:t>Chan-Jan Hsu）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000000"/>
                </a:solidFill>
              </a:rPr>
              <a:t>2021.03.05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>
                <a:solidFill>
                  <a:srgbClr val="000000"/>
                </a:solidFill>
              </a:rPr>
              <a:t>S</a:t>
            </a:r>
            <a:r>
              <a:rPr lang="zh-TW">
                <a:solidFill>
                  <a:srgbClr val="000000"/>
                </a:solidFill>
              </a:rPr>
              <a:t>ign in to your google account to get the </a:t>
            </a:r>
            <a:r>
              <a:rPr lang="zh-TW">
                <a:solidFill>
                  <a:srgbClr val="000000"/>
                </a:solidFill>
              </a:rPr>
              <a:t>authorization code. E</a:t>
            </a:r>
            <a:r>
              <a:rPr lang="zh-TW">
                <a:solidFill>
                  <a:srgbClr val="000000"/>
                </a:solidFill>
              </a:rPr>
              <a:t>nter the authorization code in the box below. 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39" name="Google Shape;139;p22"/>
          <p:cNvPicPr preferRelativeResize="0"/>
          <p:nvPr/>
        </p:nvPicPr>
        <p:blipFill rotWithShape="1">
          <a:blip r:embed="rId3">
            <a:alphaModFix/>
          </a:blip>
          <a:srcRect b="43021" l="18614" r="1012" t="38092"/>
          <a:stretch/>
        </p:blipFill>
        <p:spPr>
          <a:xfrm>
            <a:off x="398300" y="2442475"/>
            <a:ext cx="8340298" cy="110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Mounting </a:t>
            </a:r>
            <a:r>
              <a:rPr lang="zh-TW"/>
              <a:t>Google Drive</a:t>
            </a: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98300" y="2539650"/>
            <a:ext cx="245700" cy="252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Mounting Google Drive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3"/>
          <p:cNvSpPr txBox="1"/>
          <p:nvPr>
            <p:ph idx="1" type="body"/>
          </p:nvPr>
        </p:nvSpPr>
        <p:spPr>
          <a:xfrm>
            <a:off x="311700" y="1266325"/>
            <a:ext cx="43581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Execute the following three code blocks in order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This will download the image to your google drive, so you can access it later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4116" l="0" r="81998" t="10127"/>
          <a:stretch/>
        </p:blipFill>
        <p:spPr>
          <a:xfrm>
            <a:off x="5739875" y="445025"/>
            <a:ext cx="1557226" cy="4173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/>
          <p:nvPr/>
        </p:nvSpPr>
        <p:spPr>
          <a:xfrm>
            <a:off x="6327625" y="2020400"/>
            <a:ext cx="865800" cy="1791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3"/>
          <p:cNvSpPr/>
          <p:nvPr/>
        </p:nvSpPr>
        <p:spPr>
          <a:xfrm>
            <a:off x="6327625" y="1474636"/>
            <a:ext cx="865800" cy="287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1" name="Google Shape;151;p23"/>
          <p:cNvCxnSpPr>
            <a:stCxn id="152" idx="3"/>
            <a:endCxn id="148" idx="1"/>
          </p:cNvCxnSpPr>
          <p:nvPr/>
        </p:nvCxnSpPr>
        <p:spPr>
          <a:xfrm flipH="1" rot="10800000">
            <a:off x="4389575" y="2531538"/>
            <a:ext cx="1350300" cy="1290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3" name="Google Shape;153;p23"/>
          <p:cNvPicPr preferRelativeResize="0"/>
          <p:nvPr/>
        </p:nvPicPr>
        <p:blipFill rotWithShape="1">
          <a:blip r:embed="rId4">
            <a:alphaModFix/>
          </a:blip>
          <a:srcRect b="6762" l="18047" r="47633" t="50000"/>
          <a:stretch/>
        </p:blipFill>
        <p:spPr>
          <a:xfrm>
            <a:off x="1080500" y="2719775"/>
            <a:ext cx="3137923" cy="222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Moving and Creating a New Code Block</a:t>
            </a:r>
            <a:endParaRPr/>
          </a:p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You can create a new code block by clicking on  +Code(</a:t>
            </a:r>
            <a:r>
              <a:rPr lang="zh-TW">
                <a:solidFill>
                  <a:srgbClr val="000000"/>
                </a:solidFill>
              </a:rPr>
              <a:t>程式碼)</a:t>
            </a:r>
            <a:r>
              <a:rPr lang="zh-TW">
                <a:solidFill>
                  <a:srgbClr val="000000"/>
                </a:solidFill>
              </a:rPr>
              <a:t>  on the top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Move cell up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Move cell down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>
                <a:solidFill>
                  <a:srgbClr val="000000"/>
                </a:solidFill>
              </a:rPr>
              <a:t>Delete cell 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60" name="Google Shape;160;p24"/>
          <p:cNvPicPr preferRelativeResize="0"/>
          <p:nvPr/>
        </p:nvPicPr>
        <p:blipFill rotWithShape="1">
          <a:blip r:embed="rId3">
            <a:alphaModFix/>
          </a:blip>
          <a:srcRect b="54305" l="18047" r="1417" t="37773"/>
          <a:stretch/>
        </p:blipFill>
        <p:spPr>
          <a:xfrm>
            <a:off x="244600" y="3394975"/>
            <a:ext cx="8749627" cy="48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4"/>
          <p:cNvSpPr/>
          <p:nvPr/>
        </p:nvSpPr>
        <p:spPr>
          <a:xfrm>
            <a:off x="7775100" y="3394975"/>
            <a:ext cx="313800" cy="2166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" name="Google Shape;162;p24"/>
          <p:cNvCxnSpPr/>
          <p:nvPr/>
        </p:nvCxnSpPr>
        <p:spPr>
          <a:xfrm rot="10800000">
            <a:off x="7855800" y="2025175"/>
            <a:ext cx="0" cy="1369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4"/>
          <p:cNvCxnSpPr/>
          <p:nvPr/>
        </p:nvCxnSpPr>
        <p:spPr>
          <a:xfrm rot="10800000">
            <a:off x="1896775" y="2003750"/>
            <a:ext cx="5968500" cy="10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24"/>
          <p:cNvCxnSpPr/>
          <p:nvPr/>
        </p:nvCxnSpPr>
        <p:spPr>
          <a:xfrm rot="10800000">
            <a:off x="2201450" y="2460950"/>
            <a:ext cx="57924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" name="Google Shape;165;p24"/>
          <p:cNvCxnSpPr/>
          <p:nvPr/>
        </p:nvCxnSpPr>
        <p:spPr>
          <a:xfrm rot="10800000">
            <a:off x="7986875" y="2450350"/>
            <a:ext cx="14100" cy="946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24"/>
          <p:cNvCxnSpPr/>
          <p:nvPr/>
        </p:nvCxnSpPr>
        <p:spPr>
          <a:xfrm rot="10800000">
            <a:off x="1625075" y="2917700"/>
            <a:ext cx="7140300" cy="29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24"/>
          <p:cNvCxnSpPr/>
          <p:nvPr/>
        </p:nvCxnSpPr>
        <p:spPr>
          <a:xfrm rot="10800000">
            <a:off x="8771525" y="2936025"/>
            <a:ext cx="4800" cy="464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" name="Google Shape;168;p24"/>
          <p:cNvSpPr/>
          <p:nvPr/>
        </p:nvSpPr>
        <p:spPr>
          <a:xfrm>
            <a:off x="8686838" y="3394978"/>
            <a:ext cx="174000" cy="2166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Saving Colab</a:t>
            </a:r>
            <a:endParaRPr/>
          </a:p>
        </p:txBody>
      </p:sp>
      <p:sp>
        <p:nvSpPr>
          <p:cNvPr id="174" name="Google Shape;174;p25"/>
          <p:cNvSpPr txBox="1"/>
          <p:nvPr>
            <p:ph idx="1" type="body"/>
          </p:nvPr>
        </p:nvSpPr>
        <p:spPr>
          <a:xfrm>
            <a:off x="311700" y="1266325"/>
            <a:ext cx="5079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>
                <a:solidFill>
                  <a:srgbClr val="000000"/>
                </a:solidFill>
              </a:rPr>
              <a:t>You can download the ipynb file to your local device ( File &gt; Download .ipynb), or save the colab notebook to your google drive (File &gt; Save a copy in Drive).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75" name="Google Shape;175;p25"/>
          <p:cNvPicPr preferRelativeResize="0"/>
          <p:nvPr/>
        </p:nvPicPr>
        <p:blipFill rotWithShape="1">
          <a:blip r:embed="rId3">
            <a:alphaModFix/>
          </a:blip>
          <a:srcRect b="10434" l="1665" r="68855" t="11047"/>
          <a:stretch/>
        </p:blipFill>
        <p:spPr>
          <a:xfrm>
            <a:off x="5657850" y="774550"/>
            <a:ext cx="2695574" cy="403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Recovering Files in Google Drive</a:t>
            </a:r>
            <a:endParaRPr/>
          </a:p>
        </p:txBody>
      </p:sp>
      <p:sp>
        <p:nvSpPr>
          <p:cNvPr id="181" name="Google Shape;181;p26"/>
          <p:cNvSpPr txBox="1"/>
          <p:nvPr>
            <p:ph idx="1" type="body"/>
          </p:nvPr>
        </p:nvSpPr>
        <p:spPr>
          <a:xfrm>
            <a:off x="311700" y="1266325"/>
            <a:ext cx="5193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>
                <a:solidFill>
                  <a:srgbClr val="000000"/>
                </a:solidFill>
              </a:rPr>
              <a:t>Right Click on File &gt; Manage Versions (</a:t>
            </a:r>
            <a:r>
              <a:rPr lang="zh-TW">
                <a:solidFill>
                  <a:srgbClr val="000000"/>
                </a:solidFill>
              </a:rPr>
              <a:t>版本管理</a:t>
            </a:r>
            <a:r>
              <a:rPr lang="zh-TW">
                <a:solidFill>
                  <a:srgbClr val="000000"/>
                </a:solidFill>
              </a:rPr>
              <a:t>) to recover old files that have been accidentally overwritten.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82" name="Google Shape;182;p26"/>
          <p:cNvPicPr preferRelativeResize="0"/>
          <p:nvPr/>
        </p:nvPicPr>
        <p:blipFill rotWithShape="1">
          <a:blip r:embed="rId3">
            <a:alphaModFix/>
          </a:blip>
          <a:srcRect b="14851" l="31561" r="30522" t="22405"/>
          <a:stretch/>
        </p:blipFill>
        <p:spPr>
          <a:xfrm>
            <a:off x="5505450" y="1152425"/>
            <a:ext cx="3467098" cy="322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Useful Linux Commands (in Colab)</a:t>
            </a:r>
            <a:endParaRPr/>
          </a:p>
        </p:txBody>
      </p:sp>
      <p:sp>
        <p:nvSpPr>
          <p:cNvPr id="188" name="Google Shape;188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ls : List all files in the current directory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ls -l : </a:t>
            </a:r>
            <a:r>
              <a:rPr lang="zh-TW">
                <a:solidFill>
                  <a:srgbClr val="000000"/>
                </a:solidFill>
              </a:rPr>
              <a:t>List all files in the current directory with more detail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pwd : Output the working directory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mkdir &lt;dirname&gt; : Create a directory named &lt;dirname&gt;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cd &lt;dirname&gt; : Move to directory named &lt;dirname&gt;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gdown : Download files from google drive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wget : Download files from the internet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zh-TW">
                <a:solidFill>
                  <a:srgbClr val="000000"/>
                </a:solidFill>
              </a:rPr>
              <a:t>python &lt;python_file&gt;</a:t>
            </a:r>
            <a:r>
              <a:rPr lang="zh-TW">
                <a:solidFill>
                  <a:srgbClr val="000000"/>
                </a:solidFill>
              </a:rPr>
              <a:t> : Executes a python file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200"/>
              <a:t>Machine Learning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Pytorch Tutorial 2</a:t>
            </a:r>
            <a:endParaRPr sz="3959"/>
          </a:p>
        </p:txBody>
      </p:sp>
      <p:sp>
        <p:nvSpPr>
          <p:cNvPr id="194" name="Google Shape;194;p28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9"/>
              <a:buFont typeface="Arial"/>
              <a:buNone/>
            </a:pPr>
            <a:r>
              <a:rPr b="1" lang="zh-TW" sz="3959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Documentation and Common Errors</a:t>
            </a:r>
            <a:endParaRPr b="1" sz="3959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59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95" name="Google Shape;195;p28"/>
          <p:cNvSpPr txBox="1"/>
          <p:nvPr/>
        </p:nvSpPr>
        <p:spPr>
          <a:xfrm>
            <a:off x="2954400" y="3369350"/>
            <a:ext cx="3235200" cy="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Open Sans"/>
                <a:ea typeface="Open Sans"/>
                <a:cs typeface="Open Sans"/>
                <a:sym typeface="Open Sans"/>
              </a:rPr>
              <a:t>TA : 許湛然（Chan-Jan Hsu）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Open Sans"/>
                <a:ea typeface="Open Sans"/>
                <a:cs typeface="Open Sans"/>
                <a:sym typeface="Open Sans"/>
              </a:rPr>
              <a:t>2021.03.05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PyTorch Documentation</a:t>
            </a:r>
            <a:endParaRPr/>
          </a:p>
        </p:txBody>
      </p:sp>
      <p:sp>
        <p:nvSpPr>
          <p:cNvPr id="201" name="Google Shape;201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https://pytorch.org/docs/stable/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torch.nn</a:t>
            </a:r>
            <a:r>
              <a:rPr lang="zh-TW">
                <a:solidFill>
                  <a:srgbClr val="000000"/>
                </a:solidFill>
              </a:rPr>
              <a:t> -&gt; neural network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torch.optim -&gt; optimization algorithms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torch.utils.data -&gt; dataset, dataloader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29"/>
          <p:cNvPicPr preferRelativeResize="0"/>
          <p:nvPr/>
        </p:nvPicPr>
        <p:blipFill rotWithShape="1">
          <a:blip r:embed="rId4">
            <a:alphaModFix/>
          </a:blip>
          <a:srcRect b="34374" l="0" r="63260" t="17114"/>
          <a:stretch/>
        </p:blipFill>
        <p:spPr>
          <a:xfrm>
            <a:off x="4703550" y="1266337"/>
            <a:ext cx="4128749" cy="306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PyTorch Documentation 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0"/>
          <p:cNvSpPr txBox="1"/>
          <p:nvPr>
            <p:ph idx="1" type="body"/>
          </p:nvPr>
        </p:nvSpPr>
        <p:spPr>
          <a:xfrm>
            <a:off x="311700" y="1539350"/>
            <a:ext cx="3181500" cy="30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function inputs and outputs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>
                <a:solidFill>
                  <a:srgbClr val="000000"/>
                </a:solidFill>
              </a:rPr>
              <a:t>data type and explanation of each input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09" name="Google Shape;209;p30"/>
          <p:cNvPicPr preferRelativeResize="0"/>
          <p:nvPr/>
        </p:nvPicPr>
        <p:blipFill rotWithShape="1">
          <a:blip r:embed="rId3">
            <a:alphaModFix/>
          </a:blip>
          <a:srcRect b="48331" l="21508" r="46142" t="14919"/>
          <a:stretch/>
        </p:blipFill>
        <p:spPr>
          <a:xfrm>
            <a:off x="3783725" y="1207125"/>
            <a:ext cx="5048573" cy="322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1"/>
          <p:cNvPicPr preferRelativeResize="0"/>
          <p:nvPr/>
        </p:nvPicPr>
        <p:blipFill rotWithShape="1">
          <a:blip r:embed="rId3">
            <a:alphaModFix/>
          </a:blip>
          <a:srcRect b="78924" l="23717" r="28531" t="15684"/>
          <a:stretch/>
        </p:blipFill>
        <p:spPr>
          <a:xfrm>
            <a:off x="3764638" y="1376425"/>
            <a:ext cx="6176774" cy="3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PyTorch Documentation 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1"/>
          <p:cNvSpPr txBox="1"/>
          <p:nvPr>
            <p:ph idx="1" type="body"/>
          </p:nvPr>
        </p:nvSpPr>
        <p:spPr>
          <a:xfrm>
            <a:off x="311700" y="1266325"/>
            <a:ext cx="38031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Some functions behave differently with different inputs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Parameters : You don’t need to specify the name </a:t>
            </a:r>
            <a:r>
              <a:rPr lang="zh-TW">
                <a:solidFill>
                  <a:srgbClr val="000000"/>
                </a:solidFill>
              </a:rPr>
              <a:t>of the argument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(Positional Arguments)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Keyword Arguments : You have to specify the name of the argument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zh-TW">
                <a:solidFill>
                  <a:srgbClr val="000000"/>
                </a:solidFill>
              </a:rPr>
              <a:t>They are separated by *</a:t>
            </a:r>
            <a:endParaRPr/>
          </a:p>
        </p:txBody>
      </p:sp>
      <p:pic>
        <p:nvPicPr>
          <p:cNvPr id="217" name="Google Shape;217;p31"/>
          <p:cNvPicPr preferRelativeResize="0"/>
          <p:nvPr/>
        </p:nvPicPr>
        <p:blipFill rotWithShape="1">
          <a:blip r:embed="rId3">
            <a:alphaModFix/>
          </a:blip>
          <a:srcRect b="23595" l="23717" r="28531" t="20224"/>
          <a:stretch/>
        </p:blipFill>
        <p:spPr>
          <a:xfrm>
            <a:off x="4033375" y="1768675"/>
            <a:ext cx="4751275" cy="314417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1"/>
          <p:cNvSpPr/>
          <p:nvPr/>
        </p:nvSpPr>
        <p:spPr>
          <a:xfrm>
            <a:off x="6090800" y="1517150"/>
            <a:ext cx="147900" cy="147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Colaboratory, or "Colab" for short, allows you to write and execute Python in your browser, with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zh-TW">
                <a:solidFill>
                  <a:srgbClr val="000000"/>
                </a:solidFill>
              </a:rPr>
              <a:t>Zero configuration required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zh-TW">
                <a:solidFill>
                  <a:srgbClr val="000000"/>
                </a:solidFill>
              </a:rPr>
              <a:t>Free access to GPUs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zh-TW">
                <a:solidFill>
                  <a:srgbClr val="000000"/>
                </a:solidFill>
              </a:rPr>
              <a:t>Easy sharing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5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2"/>
          <p:cNvPicPr preferRelativeResize="0"/>
          <p:nvPr/>
        </p:nvPicPr>
        <p:blipFill rotWithShape="1">
          <a:blip r:embed="rId3">
            <a:alphaModFix/>
          </a:blip>
          <a:srcRect b="78924" l="23717" r="28531" t="15684"/>
          <a:stretch/>
        </p:blipFill>
        <p:spPr>
          <a:xfrm>
            <a:off x="3764638" y="1376425"/>
            <a:ext cx="6176774" cy="3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PyTorch Documentation 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2"/>
          <p:cNvSpPr txBox="1"/>
          <p:nvPr>
            <p:ph idx="1" type="body"/>
          </p:nvPr>
        </p:nvSpPr>
        <p:spPr>
          <a:xfrm>
            <a:off x="311700" y="1266325"/>
            <a:ext cx="38031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Some functions behave differently with different inputs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Arguments with default value :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Some arguments have a default value (keepdim=False), so passing a value of this argument is optional </a:t>
            </a:r>
            <a:endParaRPr/>
          </a:p>
        </p:txBody>
      </p:sp>
      <p:pic>
        <p:nvPicPr>
          <p:cNvPr id="226" name="Google Shape;226;p32"/>
          <p:cNvPicPr preferRelativeResize="0"/>
          <p:nvPr/>
        </p:nvPicPr>
        <p:blipFill rotWithShape="1">
          <a:blip r:embed="rId3">
            <a:alphaModFix/>
          </a:blip>
          <a:srcRect b="23595" l="23717" r="28531" t="20224"/>
          <a:stretch/>
        </p:blipFill>
        <p:spPr>
          <a:xfrm>
            <a:off x="4033375" y="1768675"/>
            <a:ext cx="4751275" cy="3144174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2"/>
          <p:cNvSpPr/>
          <p:nvPr/>
        </p:nvSpPr>
        <p:spPr>
          <a:xfrm>
            <a:off x="6090800" y="1517150"/>
            <a:ext cx="147900" cy="147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PyTorch Documentation Example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3"/>
          <p:cNvSpPr txBox="1"/>
          <p:nvPr>
            <p:ph idx="2" type="body"/>
          </p:nvPr>
        </p:nvSpPr>
        <p:spPr>
          <a:xfrm>
            <a:off x="407050" y="1347575"/>
            <a:ext cx="84252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97">
                <a:solidFill>
                  <a:srgbClr val="000000"/>
                </a:solidFill>
              </a:rPr>
              <a:t>Three Kinds of torch.max</a:t>
            </a:r>
            <a:endParaRPr b="1" sz="2397">
              <a:solidFill>
                <a:srgbClr val="000000"/>
              </a:solidFill>
            </a:endParaRPr>
          </a:p>
          <a:p>
            <a:pPr indent="-3746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ourier New"/>
              <a:buAutoNum type="arabicPeriod"/>
            </a:pPr>
            <a:r>
              <a:rPr b="1" lang="zh-TW" sz="2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torch.max(input) → Tensor</a:t>
            </a:r>
            <a:endParaRPr b="1" sz="23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746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ourier New"/>
              <a:buAutoNum type="arabicPeriod"/>
            </a:pPr>
            <a:r>
              <a:rPr b="1" lang="zh-TW" sz="2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torch.max(input, dim, keepdim=False, *, out=None) → (Tensor, LongTensor)</a:t>
            </a:r>
            <a:endParaRPr b="1" sz="23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746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ourier New"/>
              <a:buAutoNum type="arabicPeriod"/>
            </a:pPr>
            <a:r>
              <a:rPr b="1" lang="zh-TW" sz="2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torch.max(input, other, *, out=None) → Tensor</a:t>
            </a:r>
            <a:endParaRPr b="1" sz="23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input : Tensor, dim : int, keepdim : bool</a:t>
            </a:r>
            <a:endParaRPr sz="23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other : Tensor</a:t>
            </a:r>
            <a:endParaRPr sz="23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PyTorch Documentation Example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4"/>
          <p:cNvSpPr txBox="1"/>
          <p:nvPr>
            <p:ph idx="2" type="body"/>
          </p:nvPr>
        </p:nvSpPr>
        <p:spPr>
          <a:xfrm>
            <a:off x="407050" y="1347575"/>
            <a:ext cx="84252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1.</a:t>
            </a:r>
            <a:r>
              <a:rPr b="1" lang="zh-TW" sz="2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torch.max(input) → Tensor</a:t>
            </a:r>
            <a:endParaRPr b="1" sz="23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>
                <a:solidFill>
                  <a:srgbClr val="000000"/>
                </a:solidFill>
              </a:rPr>
              <a:t>Find the maximum value of a tensor, and return that value.</a:t>
            </a:r>
            <a:endParaRPr sz="2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40" name="Google Shape;24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400" y="2267350"/>
            <a:ext cx="5455400" cy="30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PyTorch Documentation Example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5"/>
          <p:cNvSpPr txBox="1"/>
          <p:nvPr>
            <p:ph idx="2" type="body"/>
          </p:nvPr>
        </p:nvSpPr>
        <p:spPr>
          <a:xfrm>
            <a:off x="407050" y="1347575"/>
            <a:ext cx="84252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2. </a:t>
            </a:r>
            <a:r>
              <a:rPr b="1" lang="zh-TW" sz="2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torch.max(input, dim, keepdim=False, *, out=None) → (Tensor, LongTensor)</a:t>
            </a:r>
            <a:endParaRPr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4275" y="2219100"/>
            <a:ext cx="5072051" cy="2857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5"/>
          <p:cNvSpPr txBox="1"/>
          <p:nvPr/>
        </p:nvSpPr>
        <p:spPr>
          <a:xfrm>
            <a:off x="438250" y="2217775"/>
            <a:ext cx="3000000" cy="28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>
                <a:latin typeface="Open Sans"/>
                <a:ea typeface="Open Sans"/>
                <a:cs typeface="Open Sans"/>
                <a:sym typeface="Open Sans"/>
              </a:rPr>
              <a:t>Find the maximum value of a tensor along a dimension, and return that value, along with the index corresponding to that value.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PyTorch Documentation Example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6"/>
          <p:cNvSpPr txBox="1"/>
          <p:nvPr>
            <p:ph idx="2" type="body"/>
          </p:nvPr>
        </p:nvSpPr>
        <p:spPr>
          <a:xfrm>
            <a:off x="407050" y="1347575"/>
            <a:ext cx="84252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3.</a:t>
            </a:r>
            <a:r>
              <a:rPr b="1" lang="zh-TW" sz="2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torch.max(input) → Tensor</a:t>
            </a:r>
            <a:endParaRPr b="1" sz="23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5" name="Google Shape;255;p36"/>
          <p:cNvSpPr txBox="1"/>
          <p:nvPr/>
        </p:nvSpPr>
        <p:spPr>
          <a:xfrm>
            <a:off x="444025" y="2034675"/>
            <a:ext cx="3598200" cy="28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>
                <a:latin typeface="Open Sans"/>
                <a:ea typeface="Open Sans"/>
                <a:cs typeface="Open Sans"/>
                <a:sym typeface="Open Sans"/>
              </a:rPr>
              <a:t>Perform element-wise comparison between two tensors of the same size, and select the maximum of the two to construct a tensor with the same size.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6" name="Google Shape;25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2229" y="1857525"/>
            <a:ext cx="5076746" cy="285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PyTorch Documentation Example (Colab)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7"/>
          <p:cNvSpPr txBox="1"/>
          <p:nvPr>
            <p:ph idx="1" type="body"/>
          </p:nvPr>
        </p:nvSpPr>
        <p:spPr>
          <a:xfrm>
            <a:off x="3464425" y="1347575"/>
            <a:ext cx="5557200" cy="37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rgbClr val="000000"/>
                </a:solidFill>
              </a:rPr>
              <a:t>Colab code</a:t>
            </a:r>
            <a:endParaRPr b="1"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 = torch.randn(4,5)</a:t>
            </a:r>
            <a:endParaRPr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 = torch.randn(4,5)</a:t>
            </a:r>
            <a:endParaRPr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AutoNum type="arabicPeriod"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 = torch.max(x) </a:t>
            </a:r>
            <a:endParaRPr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AutoNum type="arabicPeriod"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m, idx = torch.max(x,0)</a:t>
            </a:r>
            <a:r>
              <a:rPr b="1" lang="zh-TW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→O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m, idx = torch.max(input = x,dim=0)</a:t>
            </a:r>
            <a:r>
              <a:rPr b="1" lang="zh-TW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→O 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m, idx = torch.max(x,0,False)</a:t>
            </a:r>
            <a:r>
              <a:rPr b="1" lang="zh-TW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→O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m, idx = torch.max(x,0,keepdim=True)</a:t>
            </a:r>
            <a:r>
              <a:rPr b="1" lang="zh-TW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→O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m, idx = torch.max(x,0,False,out=p)</a:t>
            </a:r>
            <a:r>
              <a:rPr b="1" lang="zh-TW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→O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m, idx = torch.max(x,0,False,p)</a:t>
            </a:r>
            <a:r>
              <a:rPr b="1" lang="zh-TW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→x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  		*out is a keyword argument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m, idx = torch.max(x,True)</a:t>
            </a:r>
            <a:r>
              <a:rPr b="1" lang="zh-TW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→x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	*did not specify dim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AutoNum type="arabicPeriod"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 = torch.max(x,y)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3" name="Google Shape;263;p37"/>
          <p:cNvSpPr txBox="1"/>
          <p:nvPr>
            <p:ph idx="2" type="body"/>
          </p:nvPr>
        </p:nvSpPr>
        <p:spPr>
          <a:xfrm>
            <a:off x="407050" y="1347575"/>
            <a:ext cx="32301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rgbClr val="000000"/>
                </a:solidFill>
              </a:rPr>
              <a:t>Three Kinds of torch.max</a:t>
            </a:r>
            <a:endParaRPr b="1" sz="16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AutoNum type="arabicPeriod"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torch.max(input) → Tensor</a:t>
            </a:r>
            <a:endParaRPr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AutoNum type="arabicPeriod"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torch.max(input, dim, keepdim=False, *, out=None) → (Tensor, LongTensor)</a:t>
            </a:r>
            <a:endParaRPr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AutoNum type="arabicPeriod"/>
            </a:pP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torch.max(input, other, *, out=None) → Tensor</a:t>
            </a:r>
            <a:endParaRPr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input : Tensor</a:t>
            </a:r>
            <a:endParaRPr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dim : int</a:t>
            </a:r>
            <a:endParaRPr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keepdim : bool</a:t>
            </a:r>
            <a:endParaRPr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other : Tensor</a:t>
            </a:r>
            <a:endParaRPr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Common Errors -- Tensor on Different Device to Model</a:t>
            </a:r>
            <a:endParaRPr/>
          </a:p>
        </p:txBody>
      </p:sp>
      <p:sp>
        <p:nvSpPr>
          <p:cNvPr id="269" name="Google Shape;269;p3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model = torch.nn.Linear(5,1).to("cuda:0")</a:t>
            </a:r>
            <a:endParaRPr sz="15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x = torch.Tensor([1,2,3,4,5]).to("cpu")</a:t>
            </a:r>
            <a:endParaRPr sz="15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y = model(x)</a:t>
            </a:r>
            <a:endParaRPr sz="2300">
              <a:solidFill>
                <a:srgbClr val="000000"/>
              </a:solidFill>
              <a:highlight>
                <a:srgbClr val="EFEFE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Tensor for * is on CPU, but expected them to be on GPU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=&gt; send the tensor to GPU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x = torch.Tensor([1,2,3,4,5]).to("cuda:0")</a:t>
            </a:r>
            <a:endParaRPr sz="15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y = model(x)</a:t>
            </a:r>
            <a:endParaRPr sz="15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print(y.shape)</a:t>
            </a:r>
            <a:endParaRPr sz="105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Common Errors -- Mismatched Dimensions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x = torch.randn(4,5)</a:t>
            </a:r>
            <a:endParaRPr sz="15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y = torch.randn(5,4)</a:t>
            </a:r>
            <a:endParaRPr sz="15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z = x + y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The size of tensor a (5) must match the size of tensor b (4) at non-singleton dimension 1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=&gt; the shape of a tensor is incorrect, use </a:t>
            </a: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transpose</a:t>
            </a:r>
            <a:r>
              <a:rPr b="1" lang="zh-TW">
                <a:solidFill>
                  <a:srgbClr val="000000"/>
                </a:solidFill>
              </a:rPr>
              <a:t>, </a:t>
            </a: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squeeze</a:t>
            </a:r>
            <a:r>
              <a:rPr b="1" lang="zh-TW">
                <a:solidFill>
                  <a:srgbClr val="000000"/>
                </a:solidFill>
              </a:rPr>
              <a:t>, </a:t>
            </a: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unsqueeze</a:t>
            </a:r>
            <a:r>
              <a:rPr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TW">
                <a:solidFill>
                  <a:srgbClr val="000000"/>
                </a:solidFill>
              </a:rPr>
              <a:t>to align the dimensions 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y = y.transpose(0,1)</a:t>
            </a:r>
            <a:endParaRPr sz="15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z = x + y</a:t>
            </a:r>
            <a:endParaRPr sz="15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print(z.shape)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Common Errors -- Cuda Out of Memory</a:t>
            </a:r>
            <a:endParaRPr/>
          </a:p>
        </p:txBody>
      </p:sp>
      <p:sp>
        <p:nvSpPr>
          <p:cNvPr id="281" name="Google Shape;281;p4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50">
                <a:solidFill>
                  <a:srgbClr val="AF00DB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 torch</a:t>
            </a:r>
            <a:endParaRPr sz="12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50">
                <a:solidFill>
                  <a:srgbClr val="AF00DB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 torchvision.models </a:t>
            </a:r>
            <a:r>
              <a:rPr lang="zh-TW" sz="1250">
                <a:solidFill>
                  <a:srgbClr val="AF00DB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 models</a:t>
            </a:r>
            <a:endParaRPr sz="12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resnet18 = models.resnet18().to(</a:t>
            </a:r>
            <a:r>
              <a:rPr lang="zh-TW" sz="1250">
                <a:solidFill>
                  <a:srgbClr val="A31515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"cuda:0"</a:t>
            </a: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zh-TW" sz="125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# Neural Networks for Image Recognition</a:t>
            </a:r>
            <a:endParaRPr sz="1250">
              <a:solidFill>
                <a:srgbClr val="008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data = torch.randn(</a:t>
            </a:r>
            <a:r>
              <a:rPr lang="zh-TW" sz="12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512</a:t>
            </a: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zh-TW" sz="12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zh-TW" sz="12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244</a:t>
            </a: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zh-TW" sz="12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244</a:t>
            </a: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zh-TW" sz="125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# Create fake data (512 images)</a:t>
            </a:r>
            <a:endParaRPr sz="1250">
              <a:solidFill>
                <a:srgbClr val="008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out = resnet18(data.to(</a:t>
            </a:r>
            <a:r>
              <a:rPr lang="zh-TW" sz="1250">
                <a:solidFill>
                  <a:srgbClr val="A31515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"cuda:0"</a:t>
            </a: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)) </a:t>
            </a:r>
            <a:r>
              <a:rPr lang="zh-TW" sz="125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# Use Data as Input and Feed to Model</a:t>
            </a:r>
            <a:endParaRPr sz="1250">
              <a:solidFill>
                <a:srgbClr val="008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50">
                <a:solidFill>
                  <a:srgbClr val="795E26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zh-TW" sz="12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(out.shape)</a:t>
            </a:r>
            <a:endParaRPr sz="1250">
              <a:solidFill>
                <a:srgbClr val="21212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CUDA out of memory. Tried to allocate 350.00 MiB (GPU 0; 14.76 GiB total capacity; 11.94 GiB already allocated; 123.75 MiB free; 13.71 GiB reserved in total by PyTorch)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>
                <a:solidFill>
                  <a:srgbClr val="000000"/>
                </a:solidFill>
              </a:rPr>
              <a:t>=&gt; The batch size of data is too large to fit in the GPU. Reduce the batch size. </a:t>
            </a:r>
            <a:endParaRPr sz="155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Common Errors -- Cuda Out of Memory</a:t>
            </a:r>
            <a:endParaRPr/>
          </a:p>
        </p:txBody>
      </p:sp>
      <p:sp>
        <p:nvSpPr>
          <p:cNvPr id="287" name="Google Shape;287;p4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If the data is iterated (batch size = 1), the problem will be solved. You can also use DataLoader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650">
                <a:solidFill>
                  <a:srgbClr val="AF00DB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zh-TW" sz="16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 d </a:t>
            </a:r>
            <a:r>
              <a:rPr lang="zh-TW" sz="165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zh-TW" sz="16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 data:</a:t>
            </a:r>
            <a:endParaRPr sz="16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 out = resnet18(d.to(</a:t>
            </a:r>
            <a:r>
              <a:rPr lang="zh-TW" sz="1650">
                <a:solidFill>
                  <a:srgbClr val="A31515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"cuda:0"</a:t>
            </a:r>
            <a:r>
              <a:rPr lang="zh-TW" sz="16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).unsqueeze(</a:t>
            </a:r>
            <a:r>
              <a:rPr lang="zh-TW" sz="16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zh-TW" sz="16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6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50">
                <a:solidFill>
                  <a:srgbClr val="795E26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zh-TW" sz="16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(out.shape)</a:t>
            </a:r>
            <a:endParaRPr sz="16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zh-TW" sz="3600" u="sng">
                <a:solidFill>
                  <a:srgbClr val="000000"/>
                </a:solidFill>
              </a:rPr>
              <a:t>Colab Demo : </a:t>
            </a:r>
            <a:r>
              <a:rPr lang="zh-TW" sz="3600" u="sng">
                <a:solidFill>
                  <a:srgbClr val="00000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https://reurl.cc/ra63jE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In this demo,  your will learn the following :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zh-TW">
                <a:solidFill>
                  <a:srgbClr val="000000"/>
                </a:solidFill>
              </a:rPr>
              <a:t>Download files using colab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zh-TW">
                <a:solidFill>
                  <a:srgbClr val="000000"/>
                </a:solidFill>
              </a:rPr>
              <a:t>Connect google colab with your google drive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zh-TW">
                <a:solidFill>
                  <a:srgbClr val="000000"/>
                </a:solidFill>
              </a:rPr>
              <a:t>Pytorch examples and common errors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Common Errors -- Mismatched Tensor Type</a:t>
            </a:r>
            <a:endParaRPr/>
          </a:p>
        </p:txBody>
      </p:sp>
      <p:sp>
        <p:nvSpPr>
          <p:cNvPr id="293" name="Google Shape;293;p4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>
                <a:solidFill>
                  <a:srgbClr val="AF00DB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 torch.nn </a:t>
            </a:r>
            <a:r>
              <a:rPr lang="zh-TW" sz="1350">
                <a:solidFill>
                  <a:srgbClr val="AF00DB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 nn</a:t>
            </a:r>
            <a:endParaRPr sz="13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L = nn.CrossEntropyLoss()</a:t>
            </a:r>
            <a:endParaRPr sz="13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outs = torch.randn(</a:t>
            </a:r>
            <a:r>
              <a:rPr lang="zh-TW" sz="13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zh-TW" sz="13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3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labels = torch.Tensor([</a:t>
            </a:r>
            <a:r>
              <a:rPr lang="zh-TW" sz="13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zh-TW" sz="13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zh-TW" sz="13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zh-TW" sz="13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zh-TW" sz="1350">
                <a:solidFill>
                  <a:srgbClr val="09885A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3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lossval = L(outs,labels) </a:t>
            </a:r>
            <a:r>
              <a:rPr lang="zh-TW" sz="135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# Calculate CrossEntropyLoss between outs and labels</a:t>
            </a:r>
            <a:endParaRPr sz="1350">
              <a:solidFill>
                <a:srgbClr val="008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expected scalar type Long but found Float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=&gt; labels must be long tensors, cast it to type “Long” to fix this issue</a:t>
            </a:r>
            <a:endParaRPr>
              <a:solidFill>
                <a:srgbClr val="FF0000"/>
              </a:solidFill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labels = labels.long()</a:t>
            </a:r>
            <a:endParaRPr sz="13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lossval = L(outs,labels)</a:t>
            </a:r>
            <a:endParaRPr sz="1350">
              <a:solidFill>
                <a:srgbClr val="000000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print(lossval)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You can type python code in the code block, or use a leading exclamation mark ! to change the code block to treating the input as a shell script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   import numpy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   import math                                          python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   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   !ls -l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>
                <a:solidFill>
                  <a:srgbClr val="000000"/>
                </a:solidFill>
              </a:rPr>
              <a:t>                                                                    shell script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503225" y="2018200"/>
            <a:ext cx="2560800" cy="1236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503225" y="3424350"/>
            <a:ext cx="2560800" cy="1236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" name="Google Shape;88;p16"/>
          <p:cNvCxnSpPr>
            <a:stCxn id="85" idx="3"/>
          </p:cNvCxnSpPr>
          <p:nvPr/>
        </p:nvCxnSpPr>
        <p:spPr>
          <a:xfrm>
            <a:off x="3064025" y="2636200"/>
            <a:ext cx="12063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" name="Google Shape;89;p16"/>
          <p:cNvCxnSpPr/>
          <p:nvPr/>
        </p:nvCxnSpPr>
        <p:spPr>
          <a:xfrm>
            <a:off x="3064025" y="4194750"/>
            <a:ext cx="12063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Exclamation mark (!) starts a new shell, does the operations, and then kills that shell, while percentage (%) affects the process associated with the </a:t>
            </a:r>
            <a:r>
              <a:rPr lang="zh-TW">
                <a:solidFill>
                  <a:srgbClr val="000000"/>
                </a:solidFill>
              </a:rPr>
              <a:t>notebook, and it is called a magic function</a:t>
            </a:r>
            <a:r>
              <a:rPr lang="zh-TW">
                <a:solidFill>
                  <a:srgbClr val="000000"/>
                </a:solidFill>
              </a:rPr>
              <a:t>. </a:t>
            </a:r>
            <a:r>
              <a:rPr lang="zh-TW">
                <a:solidFill>
                  <a:srgbClr val="000000"/>
                </a:solidFill>
              </a:rPr>
              <a:t>   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</a:rPr>
              <a:t>Use % instead of ! for </a:t>
            </a:r>
            <a:r>
              <a:rPr b="1"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cd(change directory)</a:t>
            </a:r>
            <a:r>
              <a:rPr b="1" lang="zh-TW">
                <a:solidFill>
                  <a:srgbClr val="000000"/>
                </a:solidFill>
              </a:rPr>
              <a:t> command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Changing Runtime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266325"/>
            <a:ext cx="42177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To utilize the free GPU provided by google, click on "Runtime"(執行階段) -&gt; "Change Runtime Type"(變更執行階段類型). There are three options under "Hardware Accelerator"(硬體加速器), select "GPU".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500"/>
              </a:spcAft>
              <a:buNone/>
            </a:pPr>
            <a:r>
              <a:rPr lang="zh-TW">
                <a:solidFill>
                  <a:srgbClr val="000000"/>
                </a:solidFill>
              </a:rPr>
              <a:t>* Doing this will restart the session, so make sure you change to the desired runtime before executing any code.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 rotWithShape="1">
          <a:blip r:embed="rId3">
            <a:alphaModFix/>
          </a:blip>
          <a:srcRect b="55936" l="3939" r="74522" t="10040"/>
          <a:stretch/>
        </p:blipFill>
        <p:spPr>
          <a:xfrm>
            <a:off x="5520950" y="575175"/>
            <a:ext cx="2600851" cy="231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 rotWithShape="1">
          <a:blip r:embed="rId4">
            <a:alphaModFix/>
          </a:blip>
          <a:srcRect b="33639" l="39609" r="39509" t="39309"/>
          <a:stretch/>
        </p:blipFill>
        <p:spPr>
          <a:xfrm>
            <a:off x="5711513" y="3111525"/>
            <a:ext cx="2219726" cy="1617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>
                <a:solidFill>
                  <a:srgbClr val="000000"/>
                </a:solidFill>
              </a:rPr>
              <a:t>Click on the play button to execute the code block. This code downloads a file from google drive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 b="21151" l="18610" r="613" t="42877"/>
          <a:stretch/>
        </p:blipFill>
        <p:spPr>
          <a:xfrm>
            <a:off x="557300" y="2303250"/>
            <a:ext cx="8029402" cy="20113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Executing Code Block</a:t>
            </a:r>
            <a:endParaRPr/>
          </a:p>
        </p:txBody>
      </p:sp>
      <p:sp>
        <p:nvSpPr>
          <p:cNvPr id="111" name="Google Shape;111;p19"/>
          <p:cNvSpPr/>
          <p:nvPr/>
        </p:nvSpPr>
        <p:spPr>
          <a:xfrm>
            <a:off x="590200" y="3546550"/>
            <a:ext cx="227700" cy="202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0"/>
          <p:cNvPicPr preferRelativeResize="0"/>
          <p:nvPr/>
        </p:nvPicPr>
        <p:blipFill rotWithShape="1">
          <a:blip r:embed="rId3">
            <a:alphaModFix/>
          </a:blip>
          <a:srcRect b="55972" l="0" r="75962" t="9346"/>
          <a:stretch/>
        </p:blipFill>
        <p:spPr>
          <a:xfrm>
            <a:off x="5269550" y="1120025"/>
            <a:ext cx="3340594" cy="27110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311700" y="1266325"/>
            <a:ext cx="47874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Clicking on the folder icon will give you the visualization of the file structure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There should be a jpg file, if you do not see it, click the refresh button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The file is temporarily stored, and will be removed once you end your session. You can download the file to your local directory.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File Structure</a:t>
            </a:r>
            <a:endParaRPr/>
          </a:p>
        </p:txBody>
      </p:sp>
      <p:sp>
        <p:nvSpPr>
          <p:cNvPr id="119" name="Google Shape;119;p20"/>
          <p:cNvSpPr/>
          <p:nvPr/>
        </p:nvSpPr>
        <p:spPr>
          <a:xfrm>
            <a:off x="5236700" y="2699325"/>
            <a:ext cx="328800" cy="292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5675725" y="2583950"/>
            <a:ext cx="927000" cy="193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/>
          <p:nvPr/>
        </p:nvSpPr>
        <p:spPr>
          <a:xfrm>
            <a:off x="7730950" y="2748975"/>
            <a:ext cx="617100" cy="193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" name="Google Shape;122;p20"/>
          <p:cNvCxnSpPr/>
          <p:nvPr/>
        </p:nvCxnSpPr>
        <p:spPr>
          <a:xfrm flipH="1">
            <a:off x="6070800" y="1877600"/>
            <a:ext cx="155400" cy="125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" name="Google Shape;123;p20"/>
          <p:cNvSpPr txBox="1"/>
          <p:nvPr/>
        </p:nvSpPr>
        <p:spPr>
          <a:xfrm>
            <a:off x="6226200" y="1633238"/>
            <a:ext cx="134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refresh</a:t>
            </a:r>
            <a:endParaRPr sz="12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1"/>
          <p:cNvPicPr preferRelativeResize="0"/>
          <p:nvPr/>
        </p:nvPicPr>
        <p:blipFill rotWithShape="1">
          <a:blip r:embed="rId3">
            <a:alphaModFix/>
          </a:blip>
          <a:srcRect b="32892" l="0" r="2969" t="9843"/>
          <a:stretch/>
        </p:blipFill>
        <p:spPr>
          <a:xfrm>
            <a:off x="400500" y="2101800"/>
            <a:ext cx="8872598" cy="294547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Mounting Google Drive</a:t>
            </a:r>
            <a:endParaRPr/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Execute the code block with </a:t>
            </a:r>
            <a:r>
              <a:rPr lang="zh-TW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drive.mount(‘/content/drive’)</a:t>
            </a:r>
            <a:endParaRPr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>
                <a:solidFill>
                  <a:srgbClr val="000000"/>
                </a:solidFill>
              </a:rPr>
              <a:t>or click on </a:t>
            </a:r>
            <a:r>
              <a:rPr lang="zh-TW">
                <a:solidFill>
                  <a:srgbClr val="000000"/>
                </a:solidFill>
              </a:rPr>
              <a:t>the Google Drive icon, a code block will appear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31" name="Google Shape;131;p21"/>
          <p:cNvSpPr/>
          <p:nvPr/>
        </p:nvSpPr>
        <p:spPr>
          <a:xfrm>
            <a:off x="1062675" y="2571750"/>
            <a:ext cx="210300" cy="2166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1"/>
          <p:cNvSpPr/>
          <p:nvPr/>
        </p:nvSpPr>
        <p:spPr>
          <a:xfrm>
            <a:off x="2069325" y="4647650"/>
            <a:ext cx="6167700" cy="318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3" name="Google Shape;133;p21"/>
          <p:cNvCxnSpPr>
            <a:stCxn id="131" idx="2"/>
            <a:endCxn id="132" idx="1"/>
          </p:cNvCxnSpPr>
          <p:nvPr/>
        </p:nvCxnSpPr>
        <p:spPr>
          <a:xfrm>
            <a:off x="1167825" y="2788350"/>
            <a:ext cx="901500" cy="2018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